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CDB0-467F-4F08-B6DB-5B178518D9E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AC4B8-B298-4C41-A18B-7289E9C1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4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C4B8-B298-4C41-A18B-7289E9C18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5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2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I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411715" y="2019096"/>
            <a:ext cx="9368571" cy="867930"/>
          </a:xfrm>
          <a:prstGeom prst="rect">
            <a:avLst/>
          </a:prstGeom>
        </p:spPr>
        <p:txBody>
          <a:bodyPr>
            <a:spAutoFit/>
          </a:bodyPr>
          <a:lstStyle>
            <a:lvl1pPr marL="635000" indent="-635000">
              <a:buClr>
                <a:srgbClr val="04D7B2"/>
              </a:buClr>
              <a:buSzPct val="120000"/>
              <a:buChar char="‣"/>
            </a:lvl1pPr>
          </a:lstStyle>
          <a:p>
            <a:r>
              <a:t>Lorem ipsum dolor sit amet, mollis labores ut quo. Ne mei inimicus constituam, usu quas mucius ponderum ut.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4"/>
          </p:nvPr>
        </p:nvSpPr>
        <p:spPr>
          <a:xfrm>
            <a:off x="3297382" y="452212"/>
            <a:ext cx="5597238" cy="92333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SzTx/>
              <a:buNone/>
              <a:defRPr sz="6000" cap="all" spc="0">
                <a:solidFill>
                  <a:srgbClr val="04D7B2"/>
                </a:solidFill>
                <a:latin typeface="+mn-lt"/>
                <a:ea typeface="+mn-ea"/>
                <a:cs typeface="+mn-cs"/>
                <a:sym typeface="League Gothic"/>
              </a:defRPr>
            </a:lvl1pPr>
          </a:lstStyle>
          <a:p>
            <a:r>
              <a:t>YOUR TITLE HERE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5"/>
          </p:nvPr>
        </p:nvSpPr>
        <p:spPr>
          <a:xfrm>
            <a:off x="1411715" y="3243079"/>
            <a:ext cx="9368571" cy="867930"/>
          </a:xfrm>
          <a:prstGeom prst="rect">
            <a:avLst/>
          </a:prstGeom>
        </p:spPr>
        <p:txBody>
          <a:bodyPr>
            <a:spAutoFit/>
          </a:bodyPr>
          <a:lstStyle>
            <a:lvl1pPr marL="635000" indent="-635000">
              <a:buClr>
                <a:srgbClr val="04D7B2"/>
              </a:buClr>
              <a:buSzPct val="120000"/>
              <a:buChar char="‣"/>
            </a:lvl1pPr>
          </a:lstStyle>
          <a:p>
            <a:r>
              <a:t>Lorem ipsum dolor sit amet, mollis labores ut quo. Ne mei inimicus constituam, usu quas mucius ponderum ut.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quarter" idx="16"/>
          </p:nvPr>
        </p:nvSpPr>
        <p:spPr>
          <a:xfrm>
            <a:off x="1411715" y="4467063"/>
            <a:ext cx="9368571" cy="867930"/>
          </a:xfrm>
          <a:prstGeom prst="rect">
            <a:avLst/>
          </a:prstGeom>
        </p:spPr>
        <p:txBody>
          <a:bodyPr>
            <a:spAutoFit/>
          </a:bodyPr>
          <a:lstStyle>
            <a:lvl1pPr marL="635000" indent="-635000">
              <a:buClr>
                <a:srgbClr val="04D7B2"/>
              </a:buClr>
              <a:buSzPct val="120000"/>
              <a:buChar char="‣"/>
            </a:lvl1pPr>
          </a:lstStyle>
          <a:p>
            <a:r>
              <a:t>Lorem ipsum dolor sit amet, mollis labores ut quo. Ne mei inimicus constituam, usu quas mucius ponderum ut.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7"/>
          </p:nvPr>
        </p:nvSpPr>
        <p:spPr>
          <a:xfrm>
            <a:off x="4617297" y="6075368"/>
            <a:ext cx="2622577" cy="2862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SzTx/>
              <a:buNone/>
              <a:defRPr sz="1400" i="1" spc="0">
                <a:solidFill>
                  <a:srgbClr val="04D7B2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r>
              <a:t>Your Course Name Goes Here</a:t>
            </a:r>
          </a:p>
        </p:txBody>
      </p:sp>
      <p:sp>
        <p:nvSpPr>
          <p:cNvPr id="79" name="Shape 79"/>
          <p:cNvSpPr/>
          <p:nvPr/>
        </p:nvSpPr>
        <p:spPr>
          <a:xfrm>
            <a:off x="1287204" y="6402099"/>
            <a:ext cx="9617594" cy="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80" name="Shape 80"/>
          <p:cNvSpPr/>
          <p:nvPr/>
        </p:nvSpPr>
        <p:spPr>
          <a:xfrm>
            <a:off x="1287205" y="6021687"/>
            <a:ext cx="9617591" cy="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3269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3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6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FAB2-D8F0-4BD6-99BB-1AC46191B9D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8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il.google.com/mail/u/0/?ui=2&amp;ik=3f0ed20079&amp;view=fimg&amp;th=159b8f9cd00e5a7f&amp;attid=0.1.2&amp;disp=emb&amp;attbid=ANGjdJ-XOzVon7FGl8PPw7UhsrN-sELRgjkNDZzj2--NJ566dTRw3njetkHIU71M2WnLUj-rXQ9AMG1TVa4e54qtUq95y9TjZ4TtCzVW3MFQQ28YpJmN7q6q5VB-7m4&amp;sz=w1280-h708&amp;ats=1485640825942&amp;rm=159b8f9cd00e5a7f&amp;zw&amp;atsh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9847" y="5004954"/>
            <a:ext cx="5072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Starting a CNC Business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42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You’d Like to Start a CNC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121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3 Questions to Answer First:</a:t>
            </a:r>
          </a:p>
          <a:p>
            <a:endParaRPr lang="en-US" dirty="0"/>
          </a:p>
          <a:p>
            <a:r>
              <a:rPr lang="en-US" dirty="0" smtClean="0"/>
              <a:t>Are you starting a Job Shop or Product Company?</a:t>
            </a:r>
          </a:p>
          <a:p>
            <a:endParaRPr lang="en-US" dirty="0"/>
          </a:p>
          <a:p>
            <a:r>
              <a:rPr lang="en-US" dirty="0" smtClean="0"/>
              <a:t>How will you find your customers?</a:t>
            </a:r>
          </a:p>
          <a:p>
            <a:endParaRPr lang="en-US" dirty="0"/>
          </a:p>
          <a:p>
            <a:r>
              <a:rPr lang="en-US" dirty="0" smtClean="0"/>
              <a:t>Why will those customers choose you?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Good Answers are the key to your success!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3204441"/>
            <a:ext cx="3187700" cy="35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Job Shop or Product Company?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Job Shop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Fewer Customers:  About 30</a:t>
            </a:r>
          </a:p>
          <a:p>
            <a:endParaRPr lang="en-US" dirty="0" smtClean="0"/>
          </a:p>
          <a:p>
            <a:r>
              <a:rPr lang="en-US" dirty="0" smtClean="0"/>
              <a:t>Mostly About Cost, Not Always</a:t>
            </a:r>
          </a:p>
          <a:p>
            <a:endParaRPr lang="en-US" dirty="0" smtClean="0"/>
          </a:p>
          <a:p>
            <a:r>
              <a:rPr lang="en-US" dirty="0" smtClean="0"/>
              <a:t>Competitors:  Many</a:t>
            </a:r>
          </a:p>
          <a:p>
            <a:endParaRPr lang="en-US" dirty="0" smtClean="0"/>
          </a:p>
          <a:p>
            <a:r>
              <a:rPr lang="en-US" dirty="0" smtClean="0"/>
              <a:t>Skill:  Sales &amp; Networking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Product Company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Hundreds to Thousands of Customers and Up</a:t>
            </a:r>
          </a:p>
          <a:p>
            <a:endParaRPr lang="en-US" dirty="0" smtClean="0"/>
          </a:p>
          <a:p>
            <a:r>
              <a:rPr lang="en-US" dirty="0" smtClean="0"/>
              <a:t>Mostly About the Product, Not the Machining Work</a:t>
            </a:r>
          </a:p>
          <a:p>
            <a:endParaRPr lang="en-US" dirty="0" smtClean="0"/>
          </a:p>
          <a:p>
            <a:r>
              <a:rPr lang="en-US" dirty="0" smtClean="0"/>
              <a:t>Competitors:  Few</a:t>
            </a:r>
          </a:p>
          <a:p>
            <a:endParaRPr lang="en-US" dirty="0" smtClean="0"/>
          </a:p>
          <a:p>
            <a:r>
              <a:rPr lang="en-US" dirty="0" smtClean="0"/>
              <a:t>Skill:  </a:t>
            </a:r>
            <a:r>
              <a:rPr lang="en-US" dirty="0" smtClean="0"/>
              <a:t>Marketing + Product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Job Shops find Customers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Networking &amp; Direct Sales</a:t>
            </a:r>
          </a:p>
          <a:p>
            <a:endParaRPr lang="en-US" dirty="0"/>
          </a:p>
          <a:p>
            <a:r>
              <a:rPr lang="en-US" dirty="0" smtClean="0"/>
              <a:t>Face to Face Contacts:  </a:t>
            </a:r>
          </a:p>
          <a:p>
            <a:endParaRPr lang="en-US" dirty="0"/>
          </a:p>
          <a:p>
            <a:pPr lvl="1"/>
            <a:r>
              <a:rPr lang="en-US" dirty="0" smtClean="0"/>
              <a:t>Get the prospect to take a meeting.</a:t>
            </a:r>
          </a:p>
          <a:p>
            <a:pPr lvl="1"/>
            <a:r>
              <a:rPr lang="en-US" dirty="0" smtClean="0"/>
              <a:t>Convince them to give you a chance.</a:t>
            </a:r>
          </a:p>
          <a:p>
            <a:pPr lvl="1"/>
            <a:endParaRPr lang="en-US" dirty="0"/>
          </a:p>
          <a:p>
            <a:r>
              <a:rPr lang="en-US" dirty="0" smtClean="0"/>
              <a:t>Local Search:  Modern Yellow Pages</a:t>
            </a:r>
          </a:p>
          <a:p>
            <a:endParaRPr lang="en-US" dirty="0"/>
          </a:p>
          <a:p>
            <a:r>
              <a:rPr lang="en-US" dirty="0" smtClean="0"/>
              <a:t>Alternative:  NYCNC acts more like a Product Company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400" y="2289204"/>
            <a:ext cx="4781881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Product Companies find Customers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Digital Marketing</a:t>
            </a:r>
          </a:p>
          <a:p>
            <a:endParaRPr lang="en-US" dirty="0"/>
          </a:p>
          <a:p>
            <a:r>
              <a:rPr lang="en-US" dirty="0" smtClean="0"/>
              <a:t>Search Traffic Rules = Content Marketing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Social Networking:</a:t>
            </a:r>
          </a:p>
          <a:p>
            <a:pPr lvl="1"/>
            <a:r>
              <a:rPr lang="en-US" dirty="0" smtClean="0"/>
              <a:t>Online Groups (e.g. Firearms)</a:t>
            </a:r>
          </a:p>
          <a:p>
            <a:pPr lvl="1"/>
            <a:r>
              <a:rPr lang="en-US" dirty="0" smtClean="0"/>
              <a:t>Kickstarter</a:t>
            </a:r>
          </a:p>
          <a:p>
            <a:endParaRPr lang="en-US" dirty="0"/>
          </a:p>
          <a:p>
            <a:r>
              <a:rPr lang="en-US" dirty="0" smtClean="0"/>
              <a:t>Advertising = Plenty of Margin on Product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Either Way, You Must Create Inbound Traffic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271" y="1690688"/>
            <a:ext cx="5062312" cy="31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Customers choose Job Shops?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Relationship</a:t>
            </a:r>
          </a:p>
          <a:p>
            <a:endParaRPr lang="en-US" dirty="0" smtClean="0"/>
          </a:p>
          <a:p>
            <a:r>
              <a:rPr lang="en-US" dirty="0" smtClean="0"/>
              <a:t>Cost</a:t>
            </a:r>
          </a:p>
          <a:p>
            <a:endParaRPr lang="en-US" dirty="0"/>
          </a:p>
          <a:p>
            <a:r>
              <a:rPr lang="en-US" dirty="0" smtClean="0"/>
              <a:t>Geography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Capability:</a:t>
            </a:r>
          </a:p>
          <a:p>
            <a:pPr lvl="1"/>
            <a:r>
              <a:rPr lang="en-US" dirty="0" smtClean="0"/>
              <a:t>Process = EDM, Waterjet, </a:t>
            </a:r>
            <a:r>
              <a:rPr lang="en-US" dirty="0" err="1" smtClean="0"/>
              <a:t>Lasert</a:t>
            </a:r>
            <a:r>
              <a:rPr lang="en-US" dirty="0" smtClean="0"/>
              <a:t>, 5-Axis etc.</a:t>
            </a:r>
          </a:p>
          <a:p>
            <a:pPr lvl="1"/>
            <a:r>
              <a:rPr lang="en-US" dirty="0" smtClean="0"/>
              <a:t>Capacity:  Very large parts / Micromachining</a:t>
            </a:r>
          </a:p>
          <a:p>
            <a:pPr lvl="1"/>
            <a:r>
              <a:rPr lang="en-US" dirty="0" smtClean="0"/>
              <a:t>Quality: ISO, CMM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16" y="1690688"/>
            <a:ext cx="3175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Customers choose Products?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(or Only):  Trader Joes</a:t>
            </a:r>
          </a:p>
          <a:p>
            <a:endParaRPr lang="en-US" dirty="0"/>
          </a:p>
          <a:p>
            <a:r>
              <a:rPr lang="en-US" dirty="0" smtClean="0"/>
              <a:t>Satisfies a Niche:  Whole Foods = Organic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Cheapest:  Walmart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Pick One and Only One!</a:t>
            </a:r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95321"/>
              </p:ext>
            </p:extLst>
          </p:nvPr>
        </p:nvGraphicFramePr>
        <p:xfrm>
          <a:off x="9202737" y="1292225"/>
          <a:ext cx="21510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Image" r:id="rId3" imgW="4799880" imgH="12088800" progId="Photoshop.Image.15">
                  <p:embed/>
                </p:oleObj>
              </mc:Choice>
              <mc:Fallback>
                <p:oleObj name="Image" r:id="rId3" imgW="4799880" imgH="1208880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2737" y="1292225"/>
                        <a:ext cx="21510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4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body" idx="17"/>
          </p:nvPr>
        </p:nvSpPr>
        <p:spPr>
          <a:xfrm>
            <a:off x="4739397" y="6063012"/>
            <a:ext cx="2167581" cy="28623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Starting a CNC Business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9390" y="2009794"/>
            <a:ext cx="48726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solidFill>
                  <a:srgbClr val="04D7B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Thanks!</a:t>
            </a:r>
            <a:endParaRPr lang="en-US" sz="11500" b="0" cap="none" spc="0" dirty="0">
              <a:ln w="0"/>
              <a:solidFill>
                <a:srgbClr val="04D7B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518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8659</TotalTime>
  <Words>262</Words>
  <Application>Microsoft Office PowerPoint</Application>
  <PresentationFormat>Widescreen</PresentationFormat>
  <Paragraphs>73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 Light</vt:lpstr>
      <vt:lpstr>League Gothic</vt:lpstr>
      <vt:lpstr>Lora</vt:lpstr>
      <vt:lpstr>Office Theme</vt:lpstr>
      <vt:lpstr>Image</vt:lpstr>
      <vt:lpstr>PowerPoint Presentation</vt:lpstr>
      <vt:lpstr>So You’d Like to Start a CNC Business?</vt:lpstr>
      <vt:lpstr>Job Shop or Product Company?</vt:lpstr>
      <vt:lpstr>How Job Shops find Customers</vt:lpstr>
      <vt:lpstr>How Product Companies find Customers</vt:lpstr>
      <vt:lpstr>Why do Customers choose Job Shops?</vt:lpstr>
      <vt:lpstr>Why do Customers choose Products?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bob@thewarfields.com</dc:creator>
  <cp:lastModifiedBy>bob@thewarfields.com</cp:lastModifiedBy>
  <cp:revision>74</cp:revision>
  <dcterms:created xsi:type="dcterms:W3CDTF">2017-03-11T20:24:15Z</dcterms:created>
  <dcterms:modified xsi:type="dcterms:W3CDTF">2018-02-25T19:46:01Z</dcterms:modified>
</cp:coreProperties>
</file>